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56" r:id="rId5"/>
    <p:sldId id="1747" r:id="rId6"/>
    <p:sldId id="1749" r:id="rId7"/>
    <p:sldId id="1751" r:id="rId8"/>
    <p:sldId id="1750" r:id="rId9"/>
    <p:sldId id="1752" r:id="rId10"/>
    <p:sldId id="1753" r:id="rId11"/>
    <p:sldId id="1757" r:id="rId12"/>
    <p:sldId id="1758" r:id="rId13"/>
    <p:sldId id="1761" r:id="rId14"/>
    <p:sldId id="1762" r:id="rId15"/>
    <p:sldId id="1763" r:id="rId16"/>
    <p:sldId id="1764" r:id="rId17"/>
    <p:sldId id="1765" r:id="rId18"/>
    <p:sldId id="1766" r:id="rId19"/>
    <p:sldId id="1767" r:id="rId20"/>
    <p:sldId id="1768" r:id="rId21"/>
    <p:sldId id="1769" r:id="rId22"/>
    <p:sldId id="1772" r:id="rId23"/>
    <p:sldId id="1770" r:id="rId24"/>
    <p:sldId id="1771" r:id="rId25"/>
  </p:sldIdLst>
  <p:sldSz cx="9144000" cy="5143500" type="screen16x9"/>
  <p:notesSz cx="6811963" cy="9942513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EDB25B-F484-4A19-8720-578D9EDBCA49}">
          <p14:sldIdLst>
            <p14:sldId id="256"/>
            <p14:sldId id="1747"/>
            <p14:sldId id="1749"/>
            <p14:sldId id="1751"/>
            <p14:sldId id="1750"/>
            <p14:sldId id="1752"/>
            <p14:sldId id="1753"/>
            <p14:sldId id="1757"/>
            <p14:sldId id="1758"/>
            <p14:sldId id="1761"/>
            <p14:sldId id="1762"/>
            <p14:sldId id="1763"/>
            <p14:sldId id="1764"/>
            <p14:sldId id="1765"/>
            <p14:sldId id="1766"/>
            <p14:sldId id="1767"/>
            <p14:sldId id="1768"/>
            <p14:sldId id="1769"/>
            <p14:sldId id="1772"/>
            <p14:sldId id="1770"/>
            <p14:sldId id="17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mahmoud Yazan" initials="AY" lastIdx="1" clrIdx="0">
    <p:extLst>
      <p:ext uri="{19B8F6BF-5375-455C-9EA6-DF929625EA0E}">
        <p15:presenceInfo xmlns:p15="http://schemas.microsoft.com/office/powerpoint/2012/main" userId="S::yazan.almahmoud@epfl.ch::229de24a-11a8-4b8d-8858-4ce5d02b42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413C3A"/>
    <a:srgbClr val="7A0403"/>
    <a:srgbClr val="573F60"/>
    <a:srgbClr val="FFFFFF"/>
    <a:srgbClr val="01B301"/>
    <a:srgbClr val="5F0103"/>
    <a:srgbClr val="F26338"/>
    <a:srgbClr val="3D55A6"/>
    <a:srgbClr val="301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6" autoAdjust="0"/>
    <p:restoredTop sz="91784" autoAdjust="0"/>
  </p:normalViewPr>
  <p:slideViewPr>
    <p:cSldViewPr snapToGrid="0" snapToObjects="1" showGuides="1">
      <p:cViewPr varScale="1">
        <p:scale>
          <a:sx n="151" d="100"/>
          <a:sy n="151" d="100"/>
        </p:scale>
        <p:origin x="109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29.04.24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29/04/2024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4" y="1011238"/>
            <a:ext cx="6556375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" y="1563688"/>
            <a:ext cx="8624908" cy="3386772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3"/>
            <a:ext cx="5956414" cy="500496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Group Meeting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3"/>
            <a:ext cx="5489347" cy="566280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273" y="1563688"/>
            <a:ext cx="8500965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Yazan Lampert-Almahmoud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Paper Presentation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Yazan Lampert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C74BC-A8A0-EEBD-7BC1-235BE2AA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467"/>
            <a:ext cx="6298660" cy="1162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7E77B-4B1B-BA9B-26C7-4D5B2A59D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" y="1955729"/>
            <a:ext cx="4474723" cy="24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31033"/>
            <a:ext cx="7286625" cy="500496"/>
          </a:xfrm>
        </p:spPr>
        <p:txBody>
          <a:bodyPr>
            <a:normAutofit/>
          </a:bodyPr>
          <a:lstStyle/>
          <a:p>
            <a:r>
              <a:rPr lang="en-US" dirty="0"/>
              <a:t>Components – data readout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496FE-D1B9-AED1-09DA-87969F25EDD2}"/>
              </a:ext>
            </a:extLst>
          </p:cNvPr>
          <p:cNvGrpSpPr/>
          <p:nvPr/>
        </p:nvGrpSpPr>
        <p:grpSpPr>
          <a:xfrm>
            <a:off x="1480831" y="631529"/>
            <a:ext cx="7091669" cy="4327821"/>
            <a:chOff x="172731" y="631529"/>
            <a:chExt cx="6253469" cy="37690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D1527F-7C82-4765-A56D-D9B5A8E6F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062"/>
            <a:stretch/>
          </p:blipFill>
          <p:spPr>
            <a:xfrm>
              <a:off x="172731" y="631529"/>
              <a:ext cx="6253469" cy="37182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20DBB7-AEAD-16F4-ACA3-6B66704971A0}"/>
                </a:ext>
              </a:extLst>
            </p:cNvPr>
            <p:cNvSpPr/>
            <p:nvPr/>
          </p:nvSpPr>
          <p:spPr>
            <a:xfrm>
              <a:off x="2362200" y="2324100"/>
              <a:ext cx="3943350" cy="2076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27662D0-59F3-15AE-7215-B9D19776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533" y="2673349"/>
            <a:ext cx="3083117" cy="22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31033"/>
            <a:ext cx="7286625" cy="500496"/>
          </a:xfrm>
        </p:spPr>
        <p:txBody>
          <a:bodyPr>
            <a:normAutofit/>
          </a:bodyPr>
          <a:lstStyle/>
          <a:p>
            <a:r>
              <a:rPr lang="en-US" dirty="0"/>
              <a:t>Components –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BD077638-4293-02C3-4875-9BDDB63F7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0" y="438488"/>
            <a:ext cx="4337050" cy="4511971"/>
          </a:xfrm>
        </p:spPr>
        <p:txBody>
          <a:bodyPr>
            <a:normAutofit/>
          </a:bodyPr>
          <a:lstStyle/>
          <a:p>
            <a:r>
              <a:rPr lang="en-US" dirty="0"/>
              <a:t>1% of light is coupled to grating couplers and light is collected by IR camera</a:t>
            </a:r>
          </a:p>
          <a:p>
            <a:r>
              <a:rPr lang="en-US" dirty="0"/>
              <a:t>3 stages for calibration and using phase shifters and variable optical attenuators VAO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32B02-EAF6-6D85-0E5F-A50EB8BDE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0" y="631528"/>
            <a:ext cx="4434020" cy="4511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D3C0D-8E71-ACDB-414E-DFA24C77B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40" y="2133717"/>
            <a:ext cx="3603830" cy="29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6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51BF7E-B575-428F-FDEB-7486A85B5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14479"/>
            <a:ext cx="8861128" cy="1035981"/>
          </a:xfrm>
        </p:spPr>
        <p:txBody>
          <a:bodyPr>
            <a:normAutofit/>
          </a:bodyPr>
          <a:lstStyle/>
          <a:p>
            <a:r>
              <a:rPr lang="en-US" dirty="0"/>
              <a:t>Problem: during operation, the heaters will change the whole temperature of the chip and ruin calibration </a:t>
            </a:r>
            <a:r>
              <a:rPr lang="en-US" dirty="0">
                <a:sym typeface="Wingdings" panose="05000000000000000000" pitchFamily="2" charset="2"/>
              </a:rPr>
              <a:t> temperature controller was needed</a:t>
            </a:r>
          </a:p>
          <a:p>
            <a:r>
              <a:rPr lang="en-US" dirty="0">
                <a:sym typeface="Wingdings" panose="05000000000000000000" pitchFamily="2" charset="2"/>
              </a:rPr>
              <a:t>With the temperature controller, calibration is maintained over 4 hours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E3D41-24AF-525F-5C5A-34912A64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B5BE6-4D5B-FDD0-082A-40138BB4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FBC35-6E0C-2317-B2F9-041ED347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5"/>
          <a:stretch/>
        </p:blipFill>
        <p:spPr>
          <a:xfrm>
            <a:off x="838200" y="631529"/>
            <a:ext cx="639042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51BF7E-B575-428F-FDEB-7486A85B5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0" y="716788"/>
            <a:ext cx="4006850" cy="1035981"/>
          </a:xfrm>
        </p:spPr>
        <p:txBody>
          <a:bodyPr>
            <a:normAutofit/>
          </a:bodyPr>
          <a:lstStyle/>
          <a:p>
            <a:r>
              <a:rPr lang="en-US" dirty="0"/>
              <a:t>encoder/decoder and interference feature embedding were tested separated before the final chip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E3D41-24AF-525F-5C5A-34912A64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B5BE6-4D5B-FDD0-082A-40138BB4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F1F35-FE9D-7592-4695-6F61988CF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"/>
          <a:stretch/>
        </p:blipFill>
        <p:spPr>
          <a:xfrm>
            <a:off x="165100" y="596308"/>
            <a:ext cx="4799353" cy="2581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B135E-2447-5266-4637-A402BEFFF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707762"/>
            <a:ext cx="7715250" cy="24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0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CE3D41-24AF-525F-5C5A-34912A64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B5BE6-4D5B-FDD0-082A-40138BB4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F1F35-FE9D-7592-4695-6F61988CF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"/>
          <a:stretch/>
        </p:blipFill>
        <p:spPr>
          <a:xfrm>
            <a:off x="165100" y="596308"/>
            <a:ext cx="4799353" cy="2581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B135E-2447-5266-4637-A402BEFFF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707762"/>
            <a:ext cx="7715250" cy="2401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E0BBF8-65F6-5C96-9C60-5AE4B8E5E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66026"/>
            <a:ext cx="3433208" cy="26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5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9E9A0-23B8-462E-A54A-292532D64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17" y="117340"/>
            <a:ext cx="8114233" cy="50261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9D2704-2A1C-9D3C-8CCF-2885C0BC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Optical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32AB-5146-B6AB-5CEF-2D1F97C2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286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E9C372-AC8A-DDA2-BC02-120A935C9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850900"/>
            <a:ext cx="2932430" cy="4099560"/>
          </a:xfrm>
        </p:spPr>
        <p:txBody>
          <a:bodyPr/>
          <a:lstStyle/>
          <a:p>
            <a:r>
              <a:rPr lang="en-US" dirty="0"/>
              <a:t>in each path, 7 layers max</a:t>
            </a:r>
          </a:p>
          <a:p>
            <a:r>
              <a:rPr lang="en-US" dirty="0"/>
              <a:t>the “path” is defined by using the same chip but different weights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6086E-574B-4EB6-3C84-64C6AC52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B3C5F-601C-F5BD-A4A6-6B4D67A2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66750-3EA7-B348-A204-A529F98C8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3"/>
          <a:stretch/>
        </p:blipFill>
        <p:spPr>
          <a:xfrm>
            <a:off x="3112973" y="720429"/>
            <a:ext cx="5956415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6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E9C372-AC8A-DDA2-BC02-120A935C9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850900"/>
            <a:ext cx="2932430" cy="4099560"/>
          </a:xfrm>
        </p:spPr>
        <p:txBody>
          <a:bodyPr/>
          <a:lstStyle/>
          <a:p>
            <a:r>
              <a:rPr lang="en-US" dirty="0"/>
              <a:t>in each path, 7 layers max</a:t>
            </a:r>
          </a:p>
          <a:p>
            <a:r>
              <a:rPr lang="en-US" dirty="0"/>
              <a:t>the “path” is defined by using the same chip but different weights</a:t>
            </a:r>
          </a:p>
          <a:p>
            <a:r>
              <a:rPr lang="en-US" dirty="0"/>
              <a:t>not clear: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6086E-574B-4EB6-3C84-64C6AC52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B3C5F-601C-F5BD-A4A6-6B4D67A2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7FD90-9F1C-02F5-6D36-BE0CAFB6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0" y="575276"/>
            <a:ext cx="5876325" cy="4436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34AA4-06F6-BF37-F289-2D85CDA48D1B}"/>
              </a:ext>
            </a:extLst>
          </p:cNvPr>
          <p:cNvSpPr txBox="1"/>
          <p:nvPr/>
        </p:nvSpPr>
        <p:spPr>
          <a:xfrm>
            <a:off x="99025" y="2580886"/>
            <a:ext cx="3069625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the prototype path</a:t>
            </a:r>
          </a:p>
          <a:p>
            <a:r>
              <a:rPr lang="en-US" dirty="0"/>
              <a:t>synthesizing chip, a maximum of 8 paths could be processed simultaneously. However, for more</a:t>
            </a:r>
          </a:p>
          <a:p>
            <a:r>
              <a:rPr lang="en-US" dirty="0"/>
              <a:t>paths, we can multiplex the same hardware several times to extend the path capacity.</a:t>
            </a:r>
          </a:p>
        </p:txBody>
      </p:sp>
    </p:spTree>
    <p:extLst>
      <p:ext uri="{BB962C8B-B14F-4D97-AF65-F5344CB8AC3E}">
        <p14:creationId xmlns:p14="http://schemas.microsoft.com/office/powerpoint/2010/main" val="295247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2B698E-A674-924B-C86B-456D9247D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1000" y="195263"/>
            <a:ext cx="5029649" cy="48161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2AAF97-0CC9-9A9E-B099-D5DC8635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Taichi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AE634-B250-5053-CDC1-9C81B93A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254B091-9DB0-F455-06DD-AFD5F7085984}"/>
              </a:ext>
            </a:extLst>
          </p:cNvPr>
          <p:cNvSpPr txBox="1">
            <a:spLocks/>
          </p:cNvSpPr>
          <p:nvPr/>
        </p:nvSpPr>
        <p:spPr>
          <a:xfrm>
            <a:off x="236220" y="850900"/>
            <a:ext cx="3744780" cy="409956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sliding window for larger inputs </a:t>
            </a:r>
          </a:p>
          <a:p>
            <a:r>
              <a:rPr lang="en-US" dirty="0"/>
              <a:t>complex tasks are decomposed as multiple simple tasks, and each simple task is handled with a series of TEU clusters (marked as a “path”)</a:t>
            </a:r>
          </a:p>
          <a:p>
            <a:r>
              <a:rPr lang="en-US" dirty="0"/>
              <a:t>a TEU is a device with a given weights distribution </a:t>
            </a:r>
            <a:r>
              <a:rPr lang="en-US" dirty="0">
                <a:sym typeface="Wingdings" panose="05000000000000000000" pitchFamily="2" charset="2"/>
              </a:rPr>
              <a:t> when moving from TEU-1 to TEU-2 only the weights will be changed</a:t>
            </a:r>
          </a:p>
        </p:txBody>
      </p:sp>
    </p:spTree>
    <p:extLst>
      <p:ext uri="{BB962C8B-B14F-4D97-AF65-F5344CB8AC3E}">
        <p14:creationId xmlns:p14="http://schemas.microsoft.com/office/powerpoint/2010/main" val="2353094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2B698E-A674-924B-C86B-456D9247D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1000" y="195263"/>
            <a:ext cx="5029649" cy="48161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2AAF97-0CC9-9A9E-B099-D5DC8635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Taichi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AE634-B250-5053-CDC1-9C81B93A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B254B091-9DB0-F455-06DD-AFD5F70859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0" y="850900"/>
                <a:ext cx="3744780" cy="4099560"/>
              </a:xfrm>
              <a:prstGeom prst="rect">
                <a:avLst/>
              </a:prstGeom>
            </p:spPr>
            <p:txBody>
              <a:bodyPr vert="horz" lIns="18000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chemeClr val="accent1"/>
                  </a:buClr>
                  <a:buSzPct val="90000"/>
                  <a:buFont typeface="Wingdings" pitchFamily="2" charset="2"/>
                  <a:buChar char="§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SzPct val="90000"/>
                  <a:buFont typeface="Wingdings" pitchFamily="2" charset="2"/>
                  <a:buChar char="§"/>
                  <a:defRPr sz="15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ym typeface="Wingdings" panose="05000000000000000000" pitchFamily="2" charset="2"/>
                  </a:rPr>
                  <a:t>for training, structure is simulated in python: angular spectrum method for diffraction modeling and complex-field summation for interference modeling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nonlinear activation function the photodetection: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B254B091-9DB0-F455-06DD-AFD5F7085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" y="850900"/>
                <a:ext cx="3744780" cy="4099560"/>
              </a:xfrm>
              <a:prstGeom prst="rect">
                <a:avLst/>
              </a:prstGeom>
              <a:blipFill>
                <a:blip r:embed="rId3"/>
                <a:stretch>
                  <a:fillRect t="-1488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00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D5E6A7-B934-983A-BD64-49C254830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19" y="704850"/>
            <a:ext cx="4571447" cy="4245610"/>
          </a:xfrm>
        </p:spPr>
        <p:txBody>
          <a:bodyPr>
            <a:normAutofit/>
          </a:bodyPr>
          <a:lstStyle/>
          <a:p>
            <a:r>
              <a:rPr lang="en-US" dirty="0"/>
              <a:t>compared to electronic approach, the implemented optical approach is “shallow-in-depth but broad-in-width network architecture” </a:t>
            </a:r>
            <a:r>
              <a:rPr lang="en-US" dirty="0">
                <a:sym typeface="Wingdings" panose="05000000000000000000" pitchFamily="2" charset="2"/>
              </a:rPr>
              <a:t> large number of inputs</a:t>
            </a:r>
            <a:endParaRPr lang="en-US" dirty="0"/>
          </a:p>
          <a:p>
            <a:r>
              <a:rPr lang="en-US" dirty="0"/>
              <a:t>the work is based on diffractive elements on chip</a:t>
            </a:r>
          </a:p>
          <a:p>
            <a:r>
              <a:rPr lang="en-US" dirty="0"/>
              <a:t>chip based silicon photonics </a:t>
            </a:r>
            <a:r>
              <a:rPr lang="en-US" dirty="0">
                <a:sym typeface="Wingdings" panose="05000000000000000000" pitchFamily="2" charset="2"/>
              </a:rPr>
              <a:t> dense structures compared to other platforms like Lithium Niobate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D0E0E2-AB15-AEF2-EC3E-3866BE90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B9FD5-92ED-BAA0-4DBB-8C111ACA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91AD4-8341-D59D-40D0-F64EC0A1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67"/>
          <a:stretch/>
        </p:blipFill>
        <p:spPr>
          <a:xfrm>
            <a:off x="5042617" y="0"/>
            <a:ext cx="2805983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863876-BC8C-8715-D772-988D8955E022}"/>
              </a:ext>
            </a:extLst>
          </p:cNvPr>
          <p:cNvSpPr/>
          <p:nvPr/>
        </p:nvSpPr>
        <p:spPr>
          <a:xfrm>
            <a:off x="6502400" y="3759200"/>
            <a:ext cx="1581150" cy="132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32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2AAF97-0CC9-9A9E-B099-D5DC8635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CIFAR-10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AE634-B250-5053-CDC1-9C81B93A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254B091-9DB0-F455-06DD-AFD5F7085984}"/>
              </a:ext>
            </a:extLst>
          </p:cNvPr>
          <p:cNvSpPr txBox="1">
            <a:spLocks/>
          </p:cNvSpPr>
          <p:nvPr/>
        </p:nvSpPr>
        <p:spPr>
          <a:xfrm>
            <a:off x="236220" y="631529"/>
            <a:ext cx="8778240" cy="1810421"/>
          </a:xfrm>
          <a:prstGeom prst="rect">
            <a:avLst/>
          </a:prstGeom>
        </p:spPr>
        <p:txBody>
          <a:bodyPr vert="horz" lIns="18000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path is the “conventional” computing</a:t>
            </a:r>
          </a:p>
          <a:p>
            <a:r>
              <a:rPr lang="en-US" dirty="0"/>
              <a:t>they show using CIFAR-10 dataset that multipath can reach higher accuracy</a:t>
            </a:r>
          </a:p>
          <a:p>
            <a:r>
              <a:rPr lang="en-US" dirty="0"/>
              <a:t>the single-path network: each layer consisted of 16.8 thousand parameters, and with fewer than six layers</a:t>
            </a:r>
          </a:p>
          <a:p>
            <a:r>
              <a:rPr lang="en-US" dirty="0"/>
              <a:t>Multipath: each path had 20.9 thousand parameters and three layers to match the total parameter scale with the single-path one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6EE029-7983-8DC1-1355-6B9AD0A10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26" y="2701550"/>
            <a:ext cx="9144000" cy="2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93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A0EE90-E18B-7AE4-E6F3-475265912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815340"/>
            <a:ext cx="3230880" cy="4135120"/>
          </a:xfrm>
        </p:spPr>
        <p:txBody>
          <a:bodyPr/>
          <a:lstStyle/>
          <a:p>
            <a:r>
              <a:rPr lang="en-US" dirty="0"/>
              <a:t>“In energy efficiency calculation, the power consumptions for peripheral devices (a total of 260.32 Watts as listed above), and the on-chip power consumptions are counted”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0DF13F-BF3F-3B79-E969-91CB20FB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D3267-B2FC-5754-C40E-6C0F0F795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20CC6-C098-6B06-AAA2-C7C92D8C6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253" y="461406"/>
            <a:ext cx="5422825" cy="46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4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D5E6A7-B934-983A-BD64-49C254830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704850"/>
            <a:ext cx="4023760" cy="4245610"/>
          </a:xfrm>
        </p:spPr>
        <p:txBody>
          <a:bodyPr>
            <a:normAutofit/>
          </a:bodyPr>
          <a:lstStyle/>
          <a:p>
            <a:r>
              <a:rPr lang="en-US" dirty="0"/>
              <a:t>optical architecture is based on : William R. Clements, Peter C. Humphreys, Benjamin J. Metcalf, W. Steven </a:t>
            </a:r>
            <a:r>
              <a:rPr lang="en-US" dirty="0" err="1"/>
              <a:t>Kolthammer</a:t>
            </a:r>
            <a:r>
              <a:rPr lang="en-US" dirty="0"/>
              <a:t>, and Ian A. Walmsley, "Optimal design for universal multiport interferometers," Optica </a:t>
            </a:r>
            <a:r>
              <a:rPr lang="en-US" b="1" dirty="0"/>
              <a:t>3</a:t>
            </a:r>
            <a:r>
              <a:rPr lang="en-US" dirty="0"/>
              <a:t>, 1460-1465 (2016)</a:t>
            </a:r>
          </a:p>
          <a:p>
            <a:r>
              <a:rPr lang="en-US" dirty="0"/>
              <a:t>representation of a unitary operator with beam splitters, phase shifters, and attenuators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B9FD5-92ED-BAA0-4DBB-8C111ACA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63876-BC8C-8715-D772-988D8955E022}"/>
              </a:ext>
            </a:extLst>
          </p:cNvPr>
          <p:cNvSpPr/>
          <p:nvPr/>
        </p:nvSpPr>
        <p:spPr>
          <a:xfrm>
            <a:off x="6502400" y="3759200"/>
            <a:ext cx="1581150" cy="132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A63368-4FDC-3083-4E56-A0B3760D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071" y="18963"/>
            <a:ext cx="4850736" cy="2552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0BB98-F289-7537-A49A-C3DCA4D7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3" y="3617593"/>
            <a:ext cx="9144000" cy="151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B24A16-3A5F-EF1E-F49E-A52A0C8CB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849" y="2461443"/>
            <a:ext cx="2785179" cy="12664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0E0E2-AB15-AEF2-EC3E-3866BE90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95353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Picture 6" descr="A close-up of a diagram&#10;&#10;Description automatically generated">
            <a:extLst>
              <a:ext uri="{FF2B5EF4-FFF2-40B4-BE49-F238E27FC236}">
                <a16:creationId xmlns:a16="http://schemas.microsoft.com/office/drawing/2014/main" id="{0CC71536-311E-0587-4ED0-C65FCD7EB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85" r="2028"/>
          <a:stretch/>
        </p:blipFill>
        <p:spPr>
          <a:xfrm>
            <a:off x="2684030" y="825499"/>
            <a:ext cx="6440920" cy="367855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D0949-5855-DD34-FF26-0F5C57B0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908050"/>
            <a:ext cx="2653030" cy="4042410"/>
          </a:xfrm>
        </p:spPr>
        <p:txBody>
          <a:bodyPr/>
          <a:lstStyle/>
          <a:p>
            <a:r>
              <a:rPr lang="en-US" dirty="0"/>
              <a:t>the chip consists of:</a:t>
            </a:r>
          </a:p>
          <a:p>
            <a:pPr marL="342900" indent="-342900">
              <a:buAutoNum type="arabicPeriod"/>
            </a:pPr>
            <a:r>
              <a:rPr lang="en-US" dirty="0"/>
              <a:t>encoder</a:t>
            </a:r>
          </a:p>
          <a:p>
            <a:pPr marL="342900" indent="-342900">
              <a:buAutoNum type="arabicPeriod"/>
            </a:pPr>
            <a:r>
              <a:rPr lang="en-US" dirty="0"/>
              <a:t>matrix calculations</a:t>
            </a:r>
          </a:p>
          <a:p>
            <a:pPr marL="685800" lvl="1" indent="-342900">
              <a:buFont typeface="+mj-lt"/>
              <a:buAutoNum type="alphaLcPeriod"/>
            </a:pPr>
            <a:r>
              <a:rPr lang="en-US" dirty="0"/>
              <a:t>unitary embedding</a:t>
            </a:r>
          </a:p>
          <a:p>
            <a:pPr marL="685800" lvl="1" indent="-342900">
              <a:buFont typeface="+mj-lt"/>
              <a:buAutoNum type="alphaLcPeriod"/>
            </a:pPr>
            <a:r>
              <a:rPr lang="en-US" dirty="0"/>
              <a:t>diagonal embedding</a:t>
            </a:r>
          </a:p>
          <a:p>
            <a:pPr marL="685800" lvl="1" indent="-342900">
              <a:buFont typeface="+mj-lt"/>
              <a:buAutoNum type="alphaLcPeriod"/>
            </a:pPr>
            <a:r>
              <a:rPr lang="en-US" dirty="0"/>
              <a:t>unitary embedding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decoder</a:t>
            </a:r>
          </a:p>
          <a:p>
            <a:r>
              <a:rPr lang="en-US" dirty="0"/>
              <a:t>hardware wise, encoder and decoder are identical: 64x8 inputs/outputs</a:t>
            </a:r>
          </a:p>
        </p:txBody>
      </p:sp>
    </p:spTree>
    <p:extLst>
      <p:ext uri="{BB962C8B-B14F-4D97-AF65-F5344CB8AC3E}">
        <p14:creationId xmlns:p14="http://schemas.microsoft.com/office/powerpoint/2010/main" val="4226632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D0949-5855-DD34-FF26-0F5C57B0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440" y="952500"/>
            <a:ext cx="4009688" cy="3997960"/>
          </a:xfrm>
        </p:spPr>
        <p:txBody>
          <a:bodyPr/>
          <a:lstStyle/>
          <a:p>
            <a:r>
              <a:rPr lang="en-US" dirty="0"/>
              <a:t>64 grating couplers with specified distance of 127 um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– encoder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A6794B-B665-3EBF-5F50-D7150B7D8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8" t="25219" r="69792"/>
          <a:stretch/>
        </p:blipFill>
        <p:spPr>
          <a:xfrm>
            <a:off x="282872" y="2702353"/>
            <a:ext cx="1905066" cy="2210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354003-4089-DDAF-72FD-B4B483DF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23" y="2654300"/>
            <a:ext cx="2264576" cy="2489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4126F4-A221-7422-91E6-3F9DB9930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674"/>
          <a:stretch/>
        </p:blipFill>
        <p:spPr>
          <a:xfrm>
            <a:off x="22563" y="864790"/>
            <a:ext cx="4009688" cy="16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D0949-5855-DD34-FF26-0F5C57B0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650" y="952500"/>
            <a:ext cx="4375150" cy="3997960"/>
          </a:xfrm>
        </p:spPr>
        <p:txBody>
          <a:bodyPr/>
          <a:lstStyle/>
          <a:p>
            <a:r>
              <a:rPr lang="en-US" dirty="0"/>
              <a:t>64 grating couplers with specified distance of 127 um</a:t>
            </a:r>
          </a:p>
          <a:p>
            <a:r>
              <a:rPr lang="en-US" dirty="0"/>
              <a:t>input waveguides: 100 </a:t>
            </a:r>
            <a:r>
              <a:rPr lang="en-US" dirty="0" err="1"/>
              <a:t>μm</a:t>
            </a:r>
            <a:r>
              <a:rPr lang="en-US" dirty="0"/>
              <a:t> of width and 128 </a:t>
            </a:r>
            <a:r>
              <a:rPr lang="en-US" dirty="0" err="1"/>
              <a:t>μm</a:t>
            </a:r>
            <a:r>
              <a:rPr lang="en-US" dirty="0"/>
              <a:t> of height go through 64 tapers (50 </a:t>
            </a:r>
            <a:r>
              <a:rPr lang="en-US" dirty="0" err="1"/>
              <a:t>μm</a:t>
            </a:r>
            <a:r>
              <a:rPr lang="en-US" dirty="0"/>
              <a:t> of length and 2 </a:t>
            </a:r>
            <a:r>
              <a:rPr lang="en-US" dirty="0" err="1"/>
              <a:t>μm</a:t>
            </a:r>
            <a:r>
              <a:rPr lang="en-US" dirty="0"/>
              <a:t> of height</a:t>
            </a:r>
          </a:p>
          <a:p>
            <a:r>
              <a:rPr lang="en-US" dirty="0"/>
              <a:t>diffractive weights are mapped to length of slots</a:t>
            </a:r>
          </a:p>
          <a:p>
            <a:r>
              <a:rPr lang="en-US" dirty="0"/>
              <a:t>The diffractive encoding results will be received by 8 tapers (50 </a:t>
            </a:r>
            <a:r>
              <a:rPr lang="en-US" dirty="0" err="1"/>
              <a:t>μm</a:t>
            </a:r>
            <a:r>
              <a:rPr lang="en-US" dirty="0"/>
              <a:t> of length and 16 </a:t>
            </a:r>
            <a:r>
              <a:rPr lang="en-US" dirty="0" err="1"/>
              <a:t>μm</a:t>
            </a:r>
            <a:r>
              <a:rPr lang="en-US" dirty="0"/>
              <a:t> of height)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– encoder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B172D-E3E1-5577-D2B5-0DB4EE82C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74"/>
          <a:stretch/>
        </p:blipFill>
        <p:spPr>
          <a:xfrm>
            <a:off x="22563" y="864790"/>
            <a:ext cx="4009688" cy="1679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7D4DB-D57E-0BD0-7C54-DEA0A9351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6889"/>
            <a:ext cx="2638087" cy="2348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34BB9-2339-98ED-D54A-47E0F3793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398" y="2641478"/>
            <a:ext cx="2180475" cy="24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225D44-3030-840D-7D87-A106A04A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2" b="49735"/>
          <a:stretch/>
        </p:blipFill>
        <p:spPr>
          <a:xfrm>
            <a:off x="152397" y="2211977"/>
            <a:ext cx="6961042" cy="11635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31033"/>
            <a:ext cx="7286625" cy="500496"/>
          </a:xfrm>
        </p:spPr>
        <p:txBody>
          <a:bodyPr>
            <a:normAutofit/>
          </a:bodyPr>
          <a:lstStyle/>
          <a:p>
            <a:r>
              <a:rPr lang="en-US" dirty="0"/>
              <a:t>Components – interference feature embedding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31FE8-8791-1933-9347-CBCB9CCCF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399"/>
          <a:stretch/>
        </p:blipFill>
        <p:spPr>
          <a:xfrm>
            <a:off x="51756" y="795089"/>
            <a:ext cx="9040487" cy="14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225D44-3030-840D-7D87-A106A04A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2" b="49735"/>
          <a:stretch/>
        </p:blipFill>
        <p:spPr>
          <a:xfrm>
            <a:off x="152397" y="516527"/>
            <a:ext cx="6961042" cy="11635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31033"/>
            <a:ext cx="7286625" cy="500496"/>
          </a:xfrm>
        </p:spPr>
        <p:txBody>
          <a:bodyPr>
            <a:normAutofit/>
          </a:bodyPr>
          <a:lstStyle/>
          <a:p>
            <a:r>
              <a:rPr lang="en-US" dirty="0"/>
              <a:t>Components – interference feature embedding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80531F-B4AB-17B9-A9DE-88F5B154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1" b="6432"/>
          <a:stretch/>
        </p:blipFill>
        <p:spPr>
          <a:xfrm>
            <a:off x="0" y="1723697"/>
            <a:ext cx="3187700" cy="334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44D1D-4AA9-E5BC-D3AC-A84679553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1680117"/>
            <a:ext cx="4027339" cy="28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0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225D44-3030-840D-7D87-A106A04A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2" b="49735"/>
          <a:stretch/>
        </p:blipFill>
        <p:spPr>
          <a:xfrm>
            <a:off x="152397" y="516527"/>
            <a:ext cx="6961042" cy="11635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7AC448-86B3-C054-4C39-76B206C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31033"/>
            <a:ext cx="7286625" cy="500496"/>
          </a:xfrm>
        </p:spPr>
        <p:txBody>
          <a:bodyPr>
            <a:normAutofit/>
          </a:bodyPr>
          <a:lstStyle/>
          <a:p>
            <a:r>
              <a:rPr lang="en-US" dirty="0"/>
              <a:t>Components – interference feature embedding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FFCA5-DDF5-982E-C3EE-BA58EF5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80531F-B4AB-17B9-A9DE-88F5B154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1" b="6432"/>
          <a:stretch/>
        </p:blipFill>
        <p:spPr>
          <a:xfrm>
            <a:off x="0" y="1723697"/>
            <a:ext cx="3187700" cy="33475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D0949-5855-DD34-FF26-0F5C57B0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1790700"/>
            <a:ext cx="5911850" cy="3159759"/>
          </a:xfrm>
        </p:spPr>
        <p:txBody>
          <a:bodyPr>
            <a:normAutofit/>
          </a:bodyPr>
          <a:lstStyle/>
          <a:p>
            <a:r>
              <a:rPr lang="en-US" dirty="0"/>
              <a:t>SVD: a matrix can be written as UDU: U is unitary matrix, D is diagonal matrix</a:t>
            </a:r>
          </a:p>
          <a:p>
            <a:r>
              <a:rPr lang="en-US" dirty="0"/>
              <a:t>reconfigurable interference embedding w/ 8 by 8 unitary matrix multiplication: 56 phase shifters</a:t>
            </a:r>
          </a:p>
          <a:p>
            <a:r>
              <a:rPr lang="en-US" dirty="0"/>
              <a:t>phase shifters: heaters with 320 </a:t>
            </a:r>
            <a:r>
              <a:rPr lang="en-US" dirty="0" err="1"/>
              <a:t>μm</a:t>
            </a:r>
            <a:r>
              <a:rPr lang="en-US" dirty="0"/>
              <a:t> vertical and 660 </a:t>
            </a:r>
            <a:r>
              <a:rPr lang="en-US" dirty="0" err="1"/>
              <a:t>μm</a:t>
            </a:r>
            <a:r>
              <a:rPr lang="en-US" dirty="0"/>
              <a:t> horizontal distances</a:t>
            </a:r>
          </a:p>
          <a:p>
            <a:r>
              <a:rPr lang="en-US" dirty="0"/>
              <a:t>electrical power supply: only 4 phase shifters share signal and ground </a:t>
            </a:r>
          </a:p>
          <a:p>
            <a:r>
              <a:rPr lang="en-US" dirty="0"/>
              <a:t>black trenches to decrease cross-talk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476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44192</TotalTime>
  <Words>680</Words>
  <Application>Microsoft Macintosh PowerPoint</Application>
  <PresentationFormat>On-screen Show (16:9)</PresentationFormat>
  <Paragraphs>89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Cambria Math</vt:lpstr>
      <vt:lpstr>Franklin Gothic Demi Cond</vt:lpstr>
      <vt:lpstr>Wingdings</vt:lpstr>
      <vt:lpstr>Thème Office</vt:lpstr>
      <vt:lpstr>Paper Presentation</vt:lpstr>
      <vt:lpstr>Computing architecture</vt:lpstr>
      <vt:lpstr>Computing architecture</vt:lpstr>
      <vt:lpstr>Components </vt:lpstr>
      <vt:lpstr>Components – encoder </vt:lpstr>
      <vt:lpstr>Components – encoder </vt:lpstr>
      <vt:lpstr>Components – interference feature embedding</vt:lpstr>
      <vt:lpstr>Components – interference feature embedding</vt:lpstr>
      <vt:lpstr>Components – interference feature embedding</vt:lpstr>
      <vt:lpstr>Components – data readout</vt:lpstr>
      <vt:lpstr>Components – calibration</vt:lpstr>
      <vt:lpstr>Stability over time</vt:lpstr>
      <vt:lpstr>Prototypes</vt:lpstr>
      <vt:lpstr>Prototypes</vt:lpstr>
      <vt:lpstr>Optical setup</vt:lpstr>
      <vt:lpstr>Distributed computing architecture</vt:lpstr>
      <vt:lpstr>Distributed computing architecture</vt:lpstr>
      <vt:lpstr>Taichi</vt:lpstr>
      <vt:lpstr>Taichi</vt:lpstr>
      <vt:lpstr>CIFAR-10 dataset</vt:lpstr>
      <vt:lpstr>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Christophe Moser</cp:lastModifiedBy>
  <cp:revision>1827</cp:revision>
  <cp:lastPrinted>2022-09-06T09:06:47Z</cp:lastPrinted>
  <dcterms:created xsi:type="dcterms:W3CDTF">2019-04-02T06:24:35Z</dcterms:created>
  <dcterms:modified xsi:type="dcterms:W3CDTF">2024-04-29T09:04:18Z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